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6"/>
  </p:notesMasterIdLst>
  <p:sldIdLst>
    <p:sldId id="256" r:id="rId2"/>
    <p:sldId id="257" r:id="rId3"/>
    <p:sldId id="280" r:id="rId4"/>
    <p:sldId id="318" r:id="rId5"/>
    <p:sldId id="281" r:id="rId6"/>
    <p:sldId id="286" r:id="rId7"/>
    <p:sldId id="282" r:id="rId8"/>
    <p:sldId id="270" r:id="rId9"/>
    <p:sldId id="276" r:id="rId10"/>
    <p:sldId id="277" r:id="rId11"/>
    <p:sldId id="316" r:id="rId12"/>
    <p:sldId id="317" r:id="rId13"/>
    <p:sldId id="324" r:id="rId14"/>
    <p:sldId id="310" r:id="rId15"/>
    <p:sldId id="326" r:id="rId16"/>
    <p:sldId id="311" r:id="rId17"/>
    <p:sldId id="284" r:id="rId18"/>
    <p:sldId id="296" r:id="rId19"/>
    <p:sldId id="301" r:id="rId20"/>
    <p:sldId id="325" r:id="rId21"/>
    <p:sldId id="285" r:id="rId22"/>
    <p:sldId id="297" r:id="rId23"/>
    <p:sldId id="304" r:id="rId24"/>
    <p:sldId id="295" r:id="rId25"/>
    <p:sldId id="303" r:id="rId26"/>
    <p:sldId id="283" r:id="rId27"/>
    <p:sldId id="305" r:id="rId28"/>
    <p:sldId id="327" r:id="rId29"/>
    <p:sldId id="328" r:id="rId30"/>
    <p:sldId id="329" r:id="rId31"/>
    <p:sldId id="330" r:id="rId32"/>
    <p:sldId id="331" r:id="rId33"/>
    <p:sldId id="300" r:id="rId34"/>
    <p:sldId id="323" r:id="rId35"/>
  </p:sldIdLst>
  <p:sldSz cx="9144000" cy="6858000" type="screen4x3"/>
  <p:notesSz cx="6858000" cy="9037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4660" autoAdjust="0"/>
  </p:normalViewPr>
  <p:slideViewPr>
    <p:cSldViewPr>
      <p:cViewPr varScale="1">
        <p:scale>
          <a:sx n="85" d="100"/>
          <a:sy n="85" d="100"/>
        </p:scale>
        <p:origin x="14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223FF-9D1F-46AC-9357-9AF77AE2ED07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5413" y="1130300"/>
            <a:ext cx="4067175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9750"/>
            <a:ext cx="5486400" cy="3557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5200"/>
            <a:ext cx="297180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585200"/>
            <a:ext cx="297180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C3D-C73F-49E3-AB39-1E9B284F5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C3D-C73F-49E3-AB39-1E9B284F5A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C3D-C73F-49E3-AB39-1E9B284F5A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6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C3D-C73F-49E3-AB39-1E9B284F5A1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2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C3D-C73F-49E3-AB39-1E9B284F5A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8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0FFC0-9A33-4761-B4C9-825CF0BBABF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4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076" name="Rectangle 4"/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" name="Rectangle 5"/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078" name="Picture 6" descr="grap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</p:spPr>
        </p:pic>
        <p:grpSp>
          <p:nvGrpSpPr>
            <p:cNvPr id="3079" name="Group 7"/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3080" name="Rectangle 8"/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2" name="Rectangle 10"/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71600" y="11001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2C2C416D-45B1-4039-9F1C-731D210CF9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29EFF-E6C4-4BE9-A744-819929AF7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C5222-8A04-496B-AF4A-E49152E6D1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7F9B7-4FA8-44D1-A6C5-8E53D55DBF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63C7F-EA1B-4317-9804-E91BE01CE9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8B6EE-341C-45DF-8FDD-732BC4130C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B33A8-E33B-465F-A126-98096AA3C4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29AE4-490A-4AD2-B029-AAC929B49B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6BE3C-1C30-4286-A991-FD18290B01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68545-A3D3-49D9-9F87-DFCC9EDC39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BBC71-B64F-49AA-8BF9-F64982F74C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/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" name="Rectangle 5"/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4" name="Group 6"/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2055" name="Picture 7" descr="grapes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</p:spPr>
          </p:pic>
          <p:grpSp>
            <p:nvGrpSpPr>
              <p:cNvPr id="2056" name="Group 8"/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2057" name="Rectangle 9"/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" name="Rectangle 10"/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6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fld id="{7A3E93B3-7A07-48FA-82FE-9264217555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2019 CCSC Annual Banquet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Opening Comments</a:t>
            </a:r>
          </a:p>
          <a:p>
            <a:r>
              <a:rPr lang="en-US" sz="2800" dirty="0"/>
              <a:t>Organization</a:t>
            </a:r>
          </a:p>
          <a:p>
            <a:r>
              <a:rPr lang="en-US" sz="2800" dirty="0"/>
              <a:t>Capital Project History</a:t>
            </a:r>
          </a:p>
          <a:p>
            <a:r>
              <a:rPr lang="en-US" sz="2800" dirty="0"/>
              <a:t>Plans for 2019</a:t>
            </a:r>
          </a:p>
          <a:p>
            <a:r>
              <a:rPr lang="en-US" sz="2800" dirty="0"/>
              <a:t>OLC</a:t>
            </a:r>
          </a:p>
          <a:p>
            <a:r>
              <a:rPr lang="en-US" sz="2800" dirty="0"/>
              <a:t>Weekend at </a:t>
            </a:r>
            <a:r>
              <a:rPr lang="en-US" sz="2800" dirty="0" err="1"/>
              <a:t>Bernies</a:t>
            </a:r>
            <a:endParaRPr lang="en-US" sz="2800" dirty="0"/>
          </a:p>
          <a:p>
            <a:r>
              <a:rPr lang="en-US" sz="2800" dirty="0"/>
              <a:t>Awards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55" y="609600"/>
            <a:ext cx="747452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0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3782080"/>
            <a:ext cx="56388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ON LINE CONTEST</a:t>
            </a:r>
          </a:p>
        </p:txBody>
      </p:sp>
    </p:spTree>
    <p:extLst>
      <p:ext uri="{BB962C8B-B14F-4D97-AF65-F5344CB8AC3E}">
        <p14:creationId xmlns:p14="http://schemas.microsoft.com/office/powerpoint/2010/main" val="62416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ON LINE CONTEST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Worldwide – 14,000 Pilots</a:t>
            </a:r>
          </a:p>
          <a:p>
            <a:r>
              <a:rPr lang="en-US" dirty="0"/>
              <a:t>North America – 1400 Pilots</a:t>
            </a:r>
          </a:p>
          <a:p>
            <a:r>
              <a:rPr lang="en-US" dirty="0"/>
              <a:t>Region 5 </a:t>
            </a:r>
            <a:r>
              <a:rPr lang="en-US" dirty="0" err="1"/>
              <a:t>In,Ky,Mi,Oh</a:t>
            </a:r>
            <a:r>
              <a:rPr lang="en-US" dirty="0"/>
              <a:t> – 62 Pilots</a:t>
            </a:r>
          </a:p>
          <a:p>
            <a:r>
              <a:rPr lang="en-US" dirty="0"/>
              <a:t>1400 Clubs participate World Wide</a:t>
            </a:r>
          </a:p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5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CCSC ON LINE CONTEST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8001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CCSC pilots flew enough miles to circle the earth!!</a:t>
            </a:r>
          </a:p>
          <a:p>
            <a:pPr lvl="1"/>
            <a:r>
              <a:rPr lang="en-US" sz="4000" dirty="0"/>
              <a:t>19 Pilots</a:t>
            </a:r>
          </a:p>
          <a:p>
            <a:pPr lvl="1"/>
            <a:r>
              <a:rPr lang="en-US" sz="4000" dirty="0"/>
              <a:t>171 Flights</a:t>
            </a:r>
          </a:p>
          <a:p>
            <a:pPr lvl="1"/>
            <a:r>
              <a:rPr lang="en-US" sz="4000" dirty="0"/>
              <a:t>46,000 km </a:t>
            </a:r>
          </a:p>
          <a:p>
            <a:pPr>
              <a:buFontTx/>
              <a:buNone/>
            </a:pP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971800"/>
            <a:ext cx="404211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43" y="1177471"/>
            <a:ext cx="5638800" cy="526288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76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US" kern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Region 6 OLC</a:t>
            </a:r>
          </a:p>
        </p:txBody>
      </p:sp>
    </p:spTree>
    <p:extLst>
      <p:ext uri="{BB962C8B-B14F-4D97-AF65-F5344CB8AC3E}">
        <p14:creationId xmlns:p14="http://schemas.microsoft.com/office/powerpoint/2010/main" val="540017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28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US" kern="0" dirty="0"/>
              <a:t>OLC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81000"/>
            <a:ext cx="675256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3048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920" y="1097280"/>
            <a:ext cx="7772400" cy="4114800"/>
          </a:xfrm>
        </p:spPr>
        <p:txBody>
          <a:bodyPr>
            <a:normAutofit/>
          </a:bodyPr>
          <a:lstStyle/>
          <a:p>
            <a:r>
              <a:rPr lang="en-US" dirty="0"/>
              <a:t>Top Youth 2018: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Booker Atkins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Ethan Maxwell  - 26 Flights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Micah Ferguson – 24 Flights</a:t>
            </a:r>
          </a:p>
        </p:txBody>
      </p:sp>
      <p:pic>
        <p:nvPicPr>
          <p:cNvPr id="6145" name="Picture 1" descr="E:\100_2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6520" y="2209800"/>
            <a:ext cx="5029200" cy="37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318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 Pilots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4478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PLEASE TRY TO STAY BEHIND ME !!</a:t>
            </a:r>
          </a:p>
          <a:p>
            <a:pPr marL="457200" indent="-457200">
              <a:buAutoNum type="arabicPeriod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Sat - John Armor, CR Gillespie</a:t>
            </a:r>
          </a:p>
          <a:p>
            <a:pPr marL="457200" indent="-457200">
              <a:buAutoNum type="arabicPeriod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Sun -  Norb Mauer, </a:t>
            </a:r>
            <a:r>
              <a:rPr lang="en-US" sz="2000" dirty="0"/>
              <a:t>Dieter Schmidt, Andy Swanson</a:t>
            </a:r>
          </a:p>
          <a:p>
            <a:pPr marL="457200" indent="-457200">
              <a:buAutoNum type="arabicPeriod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Sat – Brian </a:t>
            </a:r>
            <a:r>
              <a:rPr lang="en-US" sz="2400" dirty="0" err="1"/>
              <a:t>Mork</a:t>
            </a:r>
            <a:r>
              <a:rPr lang="en-US" sz="2400" dirty="0"/>
              <a:t>, Haskell Simpkins</a:t>
            </a:r>
          </a:p>
          <a:p>
            <a:pPr marL="457200" indent="-457200">
              <a:buAutoNum type="arabicPeriod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Sun - Jim Goebel, Lorrie Penner, </a:t>
            </a:r>
            <a:r>
              <a:rPr lang="en-US" sz="2400" dirty="0" err="1"/>
              <a:t>Gorden</a:t>
            </a:r>
            <a:r>
              <a:rPr lang="en-US" sz="2400" dirty="0"/>
              <a:t> </a:t>
            </a:r>
            <a:r>
              <a:rPr lang="en-US" sz="2400" dirty="0" err="1"/>
              <a:t>Penner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Sat - Don Green, Steve McManus, Dick </a:t>
            </a:r>
            <a:r>
              <a:rPr lang="en-US" sz="2400" dirty="0" err="1"/>
              <a:t>Scheper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Sun - Tony Bonser, Tim </a:t>
            </a:r>
            <a:r>
              <a:rPr lang="en-US" sz="2400" dirty="0" err="1"/>
              <a:t>Christman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Sat - Guy </a:t>
            </a:r>
            <a:r>
              <a:rPr lang="en-US" sz="2400" dirty="0" err="1"/>
              <a:t>Byars</a:t>
            </a:r>
            <a:r>
              <a:rPr lang="en-US" sz="2400" dirty="0"/>
              <a:t>,  Larry Kirkbride</a:t>
            </a:r>
          </a:p>
          <a:p>
            <a:pPr marL="457200" indent="-457200">
              <a:buAutoNum type="arabicPeriod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Sun - Ron Blume,  Tim Morris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419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Tow Pilot of 2018: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Place Dieter Schmidt– 145 </a:t>
            </a:r>
            <a:r>
              <a:rPr lang="en-US" dirty="0" err="1">
                <a:solidFill>
                  <a:srgbClr val="FF0000"/>
                </a:solidFill>
              </a:rPr>
              <a:t>flts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Place – Haskell Simpkins– 109 </a:t>
            </a:r>
            <a:r>
              <a:rPr lang="en-US" dirty="0" err="1">
                <a:solidFill>
                  <a:srgbClr val="FF0000"/>
                </a:solidFill>
              </a:rPr>
              <a:t>flts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219200"/>
            <a:ext cx="7772400" cy="4114800"/>
          </a:xfrm>
        </p:spPr>
        <p:txBody>
          <a:bodyPr>
            <a:normAutofit/>
          </a:bodyPr>
          <a:lstStyle/>
          <a:p>
            <a:r>
              <a:rPr lang="en-US" dirty="0"/>
              <a:t>Tow Pilot of 2018: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Don Green – 282 </a:t>
            </a:r>
            <a:r>
              <a:rPr lang="en-US" dirty="0" err="1">
                <a:solidFill>
                  <a:srgbClr val="FF0000"/>
                </a:solidFill>
              </a:rPr>
              <a:t>flts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3" name="Picture 1" descr="E:\100_2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362200"/>
            <a:ext cx="5257800" cy="394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201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Reason to Celebrate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DEBT – mortgage paid off 20 years ago</a:t>
            </a:r>
          </a:p>
          <a:p>
            <a:r>
              <a:rPr lang="en-US" dirty="0"/>
              <a:t>Top 3 clubs in the country </a:t>
            </a:r>
          </a:p>
          <a:p>
            <a:r>
              <a:rPr lang="en-US" dirty="0"/>
              <a:t>Glider Fleet is very diverse </a:t>
            </a:r>
          </a:p>
          <a:p>
            <a:r>
              <a:rPr lang="en-US" dirty="0"/>
              <a:t>Membership continues to be very strong in spite of the economy</a:t>
            </a:r>
          </a:p>
          <a:p>
            <a:r>
              <a:rPr lang="en-US" dirty="0"/>
              <a:t>Everyone in the club has something to offer</a:t>
            </a:r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New Ratings in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620000" cy="4495800"/>
          </a:xfrm>
        </p:spPr>
        <p:txBody>
          <a:bodyPr/>
          <a:lstStyle/>
          <a:p>
            <a:r>
              <a:rPr lang="en-US" sz="2000" dirty="0"/>
              <a:t>SAMI RINTALA                              Instructor Reinstatement</a:t>
            </a:r>
          </a:p>
          <a:p>
            <a:r>
              <a:rPr lang="en-US" sz="2000" dirty="0"/>
              <a:t>ANDREW SWANSON                  Instructor Reinstatement</a:t>
            </a:r>
          </a:p>
          <a:p>
            <a:r>
              <a:rPr lang="en-US" sz="2000" dirty="0"/>
              <a:t>MANFRED MAURER                     Instructor Reinstatement</a:t>
            </a:r>
          </a:p>
          <a:p>
            <a:r>
              <a:rPr lang="en-US" sz="2000" dirty="0"/>
              <a:t>TOM LEPEY                                      New Flight Instructor</a:t>
            </a:r>
          </a:p>
          <a:p>
            <a:r>
              <a:rPr lang="en-US" sz="2000" dirty="0"/>
              <a:t>JOSEPH JAAP                                  Private Pilot Glider</a:t>
            </a:r>
          </a:p>
          <a:p>
            <a:r>
              <a:rPr lang="en-US" sz="2000" dirty="0"/>
              <a:t>OTIS LEWIS                                     Private Pilot Glider</a:t>
            </a:r>
          </a:p>
          <a:p>
            <a:r>
              <a:rPr lang="en-US" sz="2000" dirty="0"/>
              <a:t>AL QUINN                                         Commercial Pilot Glider</a:t>
            </a:r>
          </a:p>
          <a:p>
            <a:r>
              <a:rPr lang="en-US" sz="2000" dirty="0"/>
              <a:t>BILL HALL                                         Private Pilot Glider</a:t>
            </a:r>
          </a:p>
          <a:p>
            <a:r>
              <a:rPr lang="en-US" sz="2000" dirty="0"/>
              <a:t>MARK HANLON                              Private Pilot Glider</a:t>
            </a:r>
          </a:p>
          <a:p>
            <a:r>
              <a:rPr lang="en-US" sz="2000" dirty="0"/>
              <a:t>DAN REAGAN                                  Commercial Pilot Glider</a:t>
            </a:r>
          </a:p>
          <a:p>
            <a:r>
              <a:rPr lang="en-US" sz="2000" dirty="0"/>
              <a:t>ERAN MOSCONA                           Commercial Pilot Glider</a:t>
            </a:r>
          </a:p>
          <a:p>
            <a:r>
              <a:rPr lang="en-US" sz="2000" dirty="0"/>
              <a:t>DANIEL KATUZIENSKI                  Private Pilot Glider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36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Instructors</a:t>
            </a:r>
            <a:r>
              <a:rPr lang="en-US" dirty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80010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IF YOU DON”T SCARE ME, I MAY LET YOU KEEP FLYING</a:t>
            </a:r>
          </a:p>
          <a:p>
            <a:pPr marL="457200" indent="-457200">
              <a:buAutoNum type="arabicPeriod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Sat - Paul McClaskey, Tom McDonald </a:t>
            </a:r>
          </a:p>
          <a:p>
            <a:pPr marL="457200" indent="-457200">
              <a:buAutoNum type="arabicPeriod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Sun - Bob Miller, Manfred Maurer</a:t>
            </a:r>
          </a:p>
          <a:p>
            <a:pPr marL="457200" indent="-457200">
              <a:buAutoNum type="arabicPeriod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Sat – Bob Anderson, Bill Gabbard</a:t>
            </a:r>
          </a:p>
          <a:p>
            <a:pPr marL="457200" indent="-457200">
              <a:buAutoNum type="arabicPeriod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Sun - Jim Goebel, Tom McDonald, Tom Rudolf</a:t>
            </a:r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Sat - Charlie DeBerry, Sami </a:t>
            </a:r>
            <a:r>
              <a:rPr lang="en-US" sz="2400" dirty="0" err="1"/>
              <a:t>Rintala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Sun - Dick Eckels, Zach </a:t>
            </a:r>
            <a:r>
              <a:rPr lang="en-US" sz="2400" dirty="0" err="1"/>
              <a:t>Seifker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Sat - John Atkins, Joe Jackson, Larry </a:t>
            </a:r>
            <a:r>
              <a:rPr lang="en-US" sz="2400" dirty="0" err="1"/>
              <a:t>Kirkbride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Sun -  John Lubon, Kat McManus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66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200"/>
            <a:ext cx="7772400" cy="4114800"/>
          </a:xfrm>
        </p:spPr>
        <p:txBody>
          <a:bodyPr>
            <a:normAutofit/>
          </a:bodyPr>
          <a:lstStyle/>
          <a:p>
            <a:r>
              <a:rPr lang="en-US" dirty="0"/>
              <a:t>Instructor of 2018: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Place  Zack Siefker– 64 flights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Place Bob Anderson– 63 flights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772400" cy="4114800"/>
          </a:xfrm>
        </p:spPr>
        <p:txBody>
          <a:bodyPr>
            <a:normAutofit/>
          </a:bodyPr>
          <a:lstStyle/>
          <a:p>
            <a:r>
              <a:rPr lang="en-US" dirty="0"/>
              <a:t>Instructor of 2018: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Bob Miller – 153 flights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3886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27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Flights: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Place -  Otis Lewis– 51 flights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Place -  Mark Hanlon– 45 flights</a:t>
            </a: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772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Most Flights 2018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	</a:t>
            </a:r>
            <a:r>
              <a:rPr lang="en-US" sz="4000" dirty="0">
                <a:solidFill>
                  <a:srgbClr val="FF0000"/>
                </a:solidFill>
              </a:rPr>
              <a:t>Booker Atkins</a:t>
            </a:r>
          </a:p>
          <a:p>
            <a:pPr marL="0" indent="0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		52 Flights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179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Crew Chiefs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7772400" cy="46482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</a:rPr>
              <a:t>THERE IS NO NORMAL OPERATION !!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sz="2400" dirty="0"/>
              <a:t>1st Sat - Steve </a:t>
            </a:r>
            <a:r>
              <a:rPr lang="en-US" sz="2400" dirty="0" err="1"/>
              <a:t>Fenstermaker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Sun - Mike </a:t>
            </a:r>
            <a:r>
              <a:rPr lang="en-US" sz="2400" dirty="0" err="1"/>
              <a:t>Karraker</a:t>
            </a:r>
            <a:endParaRPr lang="en-US" sz="2400" dirty="0"/>
          </a:p>
          <a:p>
            <a:pPr marL="457200" indent="-457200">
              <a:buFontTx/>
              <a:buAutoNum type="arabicPeriod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Sat - Dick </a:t>
            </a:r>
            <a:r>
              <a:rPr lang="en-US" sz="2400" dirty="0" err="1"/>
              <a:t>Holzwarth</a:t>
            </a:r>
            <a:r>
              <a:rPr lang="en-US" sz="2400" dirty="0"/>
              <a:t> </a:t>
            </a:r>
          </a:p>
          <a:p>
            <a:pPr marL="457200" indent="-457200">
              <a:buAutoNum type="arabicPeriod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Sun - Dave </a:t>
            </a:r>
            <a:r>
              <a:rPr lang="en-US" sz="2400" dirty="0" err="1"/>
              <a:t>Menchen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Sat - Maury </a:t>
            </a:r>
            <a:r>
              <a:rPr lang="en-US" sz="2400" dirty="0" err="1"/>
              <a:t>Drummey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Sun – Brian Stoops</a:t>
            </a:r>
          </a:p>
          <a:p>
            <a:pPr marL="457200" indent="-457200">
              <a:buAutoNum type="arabicPeriod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Sat - Chuck </a:t>
            </a:r>
            <a:r>
              <a:rPr lang="en-US" sz="2400" dirty="0" err="1"/>
              <a:t>Lohre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Sun - Steve Statkus 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5283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Crew of 2018: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Place - 2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Sunday 170 Launches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3rd Place – 3rd Sunday 167 Launches</a:t>
            </a: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66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Club Awards – Crew of the Year 2018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143" y="1181100"/>
            <a:ext cx="7772400" cy="4114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Place  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 Sunday 187 Launches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2013-01-02 12.34.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819400"/>
            <a:ext cx="4799391" cy="35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7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Previous Trustee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77240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1981 Bruce </a:t>
            </a:r>
            <a:r>
              <a:rPr lang="en-US" sz="2800" dirty="0" err="1">
                <a:solidFill>
                  <a:srgbClr val="FF0000"/>
                </a:solidFill>
              </a:rPr>
              <a:t>Helvey</a:t>
            </a:r>
            <a:r>
              <a:rPr lang="en-US" sz="2800" dirty="0">
                <a:solidFill>
                  <a:srgbClr val="FF0000"/>
                </a:solidFill>
              </a:rPr>
              <a:t> – Runway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1982 Pat DeNaples – Business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1983 Clair Crook – Social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1984 Bill Maxwell – </a:t>
            </a:r>
            <a:r>
              <a:rPr lang="en-US" sz="2800" dirty="0" err="1">
                <a:solidFill>
                  <a:srgbClr val="FF0000"/>
                </a:solidFill>
              </a:rPr>
              <a:t>Tricubs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1985 Tom Best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1986 Mary DeNaples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1987 Bob Hawley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1988 Rick Glass – Tow Planes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1989 Phil Corn – Tow Planes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42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7564"/>
            <a:ext cx="7772400" cy="474436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" y="1178775"/>
            <a:ext cx="7906657" cy="571964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71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US" kern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CCSC Organization</a:t>
            </a:r>
          </a:p>
        </p:txBody>
      </p:sp>
    </p:spTree>
    <p:extLst>
      <p:ext uri="{BB962C8B-B14F-4D97-AF65-F5344CB8AC3E}">
        <p14:creationId xmlns:p14="http://schemas.microsoft.com/office/powerpoint/2010/main" val="6657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Previous Trustee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772400" cy="4800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1990 Guy </a:t>
            </a:r>
            <a:r>
              <a:rPr lang="en-US" sz="2800" dirty="0" err="1">
                <a:solidFill>
                  <a:srgbClr val="FF0000"/>
                </a:solidFill>
              </a:rPr>
              <a:t>Byars</a:t>
            </a:r>
            <a:r>
              <a:rPr lang="en-US" sz="2800" dirty="0">
                <a:solidFill>
                  <a:srgbClr val="FF0000"/>
                </a:solidFill>
              </a:rPr>
              <a:t> – Scoring Program Runway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1991 Jim </a:t>
            </a:r>
            <a:r>
              <a:rPr lang="en-US" sz="2800" dirty="0" err="1">
                <a:solidFill>
                  <a:srgbClr val="FF0000"/>
                </a:solidFill>
              </a:rPr>
              <a:t>Oquin</a:t>
            </a:r>
            <a:r>
              <a:rPr lang="en-US" sz="2800" dirty="0">
                <a:solidFill>
                  <a:srgbClr val="FF0000"/>
                </a:solidFill>
              </a:rPr>
              <a:t> – </a:t>
            </a:r>
            <a:r>
              <a:rPr lang="en-US" sz="2800" dirty="0" err="1">
                <a:solidFill>
                  <a:srgbClr val="FF0000"/>
                </a:solidFill>
              </a:rPr>
              <a:t>Instuctor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1992 – Henry Meyerrose – Club </a:t>
            </a:r>
            <a:r>
              <a:rPr lang="en-US" sz="2800" dirty="0" err="1">
                <a:solidFill>
                  <a:srgbClr val="FF0000"/>
                </a:solidFill>
              </a:rPr>
              <a:t>Infrastrure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1993 Linda </a:t>
            </a:r>
            <a:r>
              <a:rPr lang="en-US" sz="2800" dirty="0" err="1">
                <a:solidFill>
                  <a:srgbClr val="FF0000"/>
                </a:solidFill>
              </a:rPr>
              <a:t>Scheiman</a:t>
            </a:r>
            <a:r>
              <a:rPr lang="en-US" sz="2800" dirty="0">
                <a:solidFill>
                  <a:srgbClr val="FF0000"/>
                </a:solidFill>
              </a:rPr>
              <a:t> –  SSA Convention, RTKH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1994 Bob Root – Crew Chief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1995 John Antrim – Tow Planes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1996 Tom Bales – Instructor,  Myrtle Beach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1997 Kent Sorrell – The Chef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1998 Mel Williams – Examiner, Legal </a:t>
            </a:r>
            <a:r>
              <a:rPr lang="en-US" sz="2800" dirty="0" err="1">
                <a:solidFill>
                  <a:srgbClr val="FF0000"/>
                </a:solidFill>
              </a:rPr>
              <a:t>Counsil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1999 </a:t>
            </a:r>
            <a:r>
              <a:rPr lang="en-US" sz="2800" dirty="0" err="1">
                <a:solidFill>
                  <a:srgbClr val="FF0000"/>
                </a:solidFill>
              </a:rPr>
              <a:t>Creg</a:t>
            </a:r>
            <a:r>
              <a:rPr lang="en-US" sz="2800" dirty="0">
                <a:solidFill>
                  <a:srgbClr val="FF0000"/>
                </a:solidFill>
              </a:rPr>
              <a:t> Crook – Clubhouse Expansion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03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Previous Trustee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77240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2000 Bob Root 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2001 Jim </a:t>
            </a:r>
            <a:r>
              <a:rPr lang="en-US" sz="2800" dirty="0" err="1">
                <a:solidFill>
                  <a:srgbClr val="FF0000"/>
                </a:solidFill>
              </a:rPr>
              <a:t>Jurst</a:t>
            </a:r>
            <a:r>
              <a:rPr lang="en-US" sz="2800" dirty="0">
                <a:solidFill>
                  <a:srgbClr val="FF0000"/>
                </a:solidFill>
              </a:rPr>
              <a:t>  - Writer, Instructor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2002 Jim </a:t>
            </a:r>
            <a:r>
              <a:rPr lang="en-US" sz="2800" dirty="0" err="1">
                <a:solidFill>
                  <a:srgbClr val="FF0000"/>
                </a:solidFill>
              </a:rPr>
              <a:t>Miceli</a:t>
            </a:r>
            <a:r>
              <a:rPr lang="en-US" sz="2800" dirty="0">
                <a:solidFill>
                  <a:srgbClr val="FF0000"/>
                </a:solidFill>
              </a:rPr>
              <a:t> – Business Leader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2003 John Lubon – Projects 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71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Previous Trustee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77240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Jim Dudley – Secretary</a:t>
            </a:r>
            <a:r>
              <a:rPr lang="en-US" sz="2800">
                <a:solidFill>
                  <a:srgbClr val="FF0000"/>
                </a:solidFill>
              </a:rPr>
              <a:t>, Newsletter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2017 Bob Miller – Examiner, Instructor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2018 – Tim Christman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7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Trustee Award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 Award Presentation </a:t>
            </a:r>
          </a:p>
        </p:txBody>
      </p:sp>
      <p:pic>
        <p:nvPicPr>
          <p:cNvPr id="3073" name="Picture 1" descr="C:\Users\Mark\Downloads\DSCN6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51569"/>
            <a:ext cx="6578600" cy="3700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Go 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35065848026_ab461d2619_o.jpg"/>
          <p:cNvPicPr>
            <a:picLocks noChangeAspect="1"/>
          </p:cNvPicPr>
          <p:nvPr/>
        </p:nvPicPr>
        <p:blipFill>
          <a:blip r:embed="rId2"/>
          <a:srcRect b="28527"/>
          <a:stretch>
            <a:fillRect/>
          </a:stretch>
        </p:blipFill>
        <p:spPr>
          <a:xfrm>
            <a:off x="304800" y="4173226"/>
            <a:ext cx="4191000" cy="1996956"/>
          </a:xfrm>
          <a:prstGeom prst="rect">
            <a:avLst/>
          </a:prstGeom>
        </p:spPr>
      </p:pic>
      <p:pic>
        <p:nvPicPr>
          <p:cNvPr id="5" name="Picture 4" descr="IMG_04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290" y="4038600"/>
            <a:ext cx="4282604" cy="2308771"/>
          </a:xfrm>
          <a:prstGeom prst="rect">
            <a:avLst/>
          </a:prstGeom>
        </p:spPr>
      </p:pic>
      <p:pic>
        <p:nvPicPr>
          <p:cNvPr id="6" name="Picture 5" descr="DSCN53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228" y="988199"/>
            <a:ext cx="3952458" cy="29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9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Special Duties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4478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sz="2400" dirty="0"/>
              <a:t>Safety Officer - Kevin Price</a:t>
            </a:r>
          </a:p>
          <a:p>
            <a:pPr marL="457200" indent="-457200">
              <a:buAutoNum type="arabicPeriod"/>
            </a:pPr>
            <a:r>
              <a:rPr lang="en-US" sz="2400" dirty="0"/>
              <a:t>Weekly Frequent Flyer – Jim Dudley</a:t>
            </a:r>
          </a:p>
          <a:p>
            <a:pPr marL="457200" indent="-457200">
              <a:buAutoNum type="arabicPeriod"/>
            </a:pPr>
            <a:r>
              <a:rPr lang="en-US" sz="2400" dirty="0"/>
              <a:t>Insurance – Dan Reagan</a:t>
            </a:r>
          </a:p>
          <a:p>
            <a:pPr marL="457200" indent="-457200">
              <a:buAutoNum type="arabicPeriod"/>
            </a:pPr>
            <a:r>
              <a:rPr lang="en-US" sz="2400" dirty="0"/>
              <a:t>Taxes – Dieter Schmidt</a:t>
            </a:r>
          </a:p>
          <a:p>
            <a:pPr marL="457200" indent="-457200">
              <a:buAutoNum type="arabicPeriod"/>
            </a:pPr>
            <a:r>
              <a:rPr lang="en-US" sz="2400" dirty="0"/>
              <a:t>Computer Support – Andrew Dignan</a:t>
            </a:r>
          </a:p>
          <a:p>
            <a:pPr marL="457200" indent="-457200">
              <a:buAutoNum type="arabicPeriod"/>
            </a:pPr>
            <a:r>
              <a:rPr lang="en-US" sz="2400" dirty="0"/>
              <a:t>Wood Splitting Consultant – Keith Kilpatrick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352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Special Events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4478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sz="2400" dirty="0"/>
              <a:t>Ferrari Event – Maury Drummey </a:t>
            </a:r>
          </a:p>
          <a:p>
            <a:pPr marL="457200" indent="-457200">
              <a:buAutoNum type="arabicPeriod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Saturday Potluck  - Linda Murray </a:t>
            </a:r>
          </a:p>
          <a:p>
            <a:pPr marL="457200" indent="-457200">
              <a:buAutoNum type="arabicPeriod"/>
            </a:pPr>
            <a:r>
              <a:rPr lang="en-US" sz="2400" dirty="0"/>
              <a:t>Youth Camp – Steve McManus</a:t>
            </a:r>
          </a:p>
          <a:p>
            <a:pPr marL="457200" indent="-457200">
              <a:buAutoNum type="arabicPeriod"/>
            </a:pPr>
            <a:r>
              <a:rPr lang="en-US" sz="2400" dirty="0"/>
              <a:t>Adult Camp – Steve Statkus</a:t>
            </a:r>
          </a:p>
          <a:p>
            <a:pPr marL="457200" indent="-457200">
              <a:buAutoNum type="arabicPeriod"/>
            </a:pPr>
            <a:r>
              <a:rPr lang="en-US" sz="2400" dirty="0"/>
              <a:t>Air Force – Kevin Price</a:t>
            </a:r>
          </a:p>
          <a:p>
            <a:pPr marL="457200" indent="-457200">
              <a:buAutoNum type="arabicPeriod"/>
            </a:pPr>
            <a:r>
              <a:rPr lang="en-US" sz="2400" dirty="0"/>
              <a:t>2019 Sports Class Nationals – Chuck Lohre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590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Elections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044121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r>
              <a:rPr lang="en-US" sz="2400" dirty="0"/>
              <a:t>4 Positions are available for election</a:t>
            </a:r>
          </a:p>
          <a:p>
            <a:r>
              <a:rPr lang="en-US" sz="2400" dirty="0"/>
              <a:t>Ballots will go out in March</a:t>
            </a:r>
          </a:p>
          <a:p>
            <a:r>
              <a:rPr lang="en-US" sz="2400" dirty="0"/>
              <a:t>Elections Saturday April 6, 2019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7999"/>
            <a:ext cx="5257800" cy="35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18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7772400" cy="5334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Plane Captains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876300"/>
            <a:ext cx="7772400" cy="57912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TRY NOT TO BREAK IT!!</a:t>
            </a:r>
          </a:p>
          <a:p>
            <a:pPr marL="457200" indent="-457200">
              <a:buAutoNum type="arabicPeriod"/>
            </a:pPr>
            <a:r>
              <a:rPr lang="en-US" sz="2400" dirty="0"/>
              <a:t>Towplane – Tony Bonser</a:t>
            </a:r>
          </a:p>
          <a:p>
            <a:pPr marL="457200" indent="-457200">
              <a:buAutoNum type="arabicPeriod"/>
            </a:pPr>
            <a:r>
              <a:rPr lang="en-US" sz="2400" dirty="0"/>
              <a:t>Towplane – Bob Miller</a:t>
            </a:r>
          </a:p>
          <a:p>
            <a:pPr marL="457200" indent="-457200">
              <a:buAutoNum type="arabicPeriod"/>
            </a:pPr>
            <a:r>
              <a:rPr lang="en-US" sz="2400" dirty="0"/>
              <a:t>Towplane -  Tim Morris</a:t>
            </a:r>
          </a:p>
          <a:p>
            <a:pPr marL="457200" indent="-457200">
              <a:buAutoNum type="arabicPeriod"/>
            </a:pPr>
            <a:r>
              <a:rPr lang="en-US" sz="2400" dirty="0"/>
              <a:t>Glider ASK21 CC – John Lubon</a:t>
            </a:r>
          </a:p>
          <a:p>
            <a:pPr marL="457200" indent="-457200">
              <a:buAutoNum type="arabicPeriod"/>
            </a:pPr>
            <a:r>
              <a:rPr lang="en-US" sz="2400" dirty="0"/>
              <a:t>Glider ASK21 SD – Rolf Hegele</a:t>
            </a:r>
          </a:p>
          <a:p>
            <a:pPr marL="457200" indent="-457200">
              <a:buAutoNum type="arabicPeriod"/>
            </a:pPr>
            <a:r>
              <a:rPr lang="en-US" sz="2400" dirty="0"/>
              <a:t>Glider Grob 103 – Open</a:t>
            </a:r>
          </a:p>
          <a:p>
            <a:pPr marL="457200" indent="-457200">
              <a:buAutoNum type="arabicPeriod"/>
            </a:pPr>
            <a:r>
              <a:rPr lang="en-US" sz="2400" dirty="0"/>
              <a:t>Glider Grob 102 – Andrew Dignan</a:t>
            </a:r>
          </a:p>
          <a:p>
            <a:pPr marL="457200" indent="-457200">
              <a:buAutoNum type="arabicPeriod"/>
            </a:pPr>
            <a:r>
              <a:rPr lang="en-US" sz="2400" dirty="0"/>
              <a:t>Schweitzer 2-33 – Keith Kilpatrick</a:t>
            </a:r>
          </a:p>
          <a:p>
            <a:pPr marL="457200" indent="-457200">
              <a:buAutoNum type="arabicPeriod"/>
            </a:pPr>
            <a:r>
              <a:rPr lang="en-US" sz="2400" dirty="0"/>
              <a:t>Schweitzer 2-33 – Steve Statkus</a:t>
            </a:r>
          </a:p>
          <a:p>
            <a:pPr marL="457200" indent="-457200">
              <a:buAutoNum type="arabicPeriod"/>
            </a:pPr>
            <a:r>
              <a:rPr lang="en-US" sz="2400" dirty="0"/>
              <a:t>Schweitzer 2-33 - Maurizio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597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CCSC Facility Project  List</a:t>
            </a:r>
            <a:b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Keith Kilpatrick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Runway Repairs</a:t>
            </a:r>
          </a:p>
          <a:p>
            <a:r>
              <a:rPr lang="en-US" dirty="0"/>
              <a:t>Pond Cleanup</a:t>
            </a:r>
          </a:p>
          <a:p>
            <a:r>
              <a:rPr lang="en-US" dirty="0"/>
              <a:t>Wood Splitting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4" name="Picture 3" descr="P10103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2057400"/>
            <a:ext cx="4275520" cy="42259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Plans for 2019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33Z Engine Repair</a:t>
            </a:r>
          </a:p>
          <a:p>
            <a:r>
              <a:rPr lang="en-US" dirty="0"/>
              <a:t>Barn Roof Replace or Paint</a:t>
            </a:r>
          </a:p>
          <a:p>
            <a:r>
              <a:rPr lang="en-US" dirty="0"/>
              <a:t>Runway Repairs – on going</a:t>
            </a:r>
          </a:p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59131"/>
      </p:ext>
    </p:extLst>
  </p:cSld>
  <p:clrMapOvr>
    <a:masterClrMapping/>
  </p:clrMapOvr>
</p:sld>
</file>

<file path=ppt/theme/theme1.xml><?xml version="1.0" encoding="utf-8"?>
<a:theme xmlns:a="http://schemas.openxmlformats.org/drawingml/2006/main" name="Blush">
  <a:themeElements>
    <a:clrScheme name="Blush 2">
      <a:dk1>
        <a:srgbClr val="660066"/>
      </a:dk1>
      <a:lt1>
        <a:srgbClr val="FFFFFF"/>
      </a:lt1>
      <a:dk2>
        <a:srgbClr val="FF00FF"/>
      </a:dk2>
      <a:lt2>
        <a:srgbClr val="FFCC99"/>
      </a:lt2>
      <a:accent1>
        <a:srgbClr val="99FF99"/>
      </a:accent1>
      <a:accent2>
        <a:srgbClr val="CC66FF"/>
      </a:accent2>
      <a:accent3>
        <a:srgbClr val="FFFFFF"/>
      </a:accent3>
      <a:accent4>
        <a:srgbClr val="560056"/>
      </a:accent4>
      <a:accent5>
        <a:srgbClr val="CAFFCA"/>
      </a:accent5>
      <a:accent6>
        <a:srgbClr val="B95CE7"/>
      </a:accent6>
      <a:hlink>
        <a:srgbClr val="FF99CC"/>
      </a:hlink>
      <a:folHlink>
        <a:srgbClr val="006600"/>
      </a:folHlink>
    </a:clrScheme>
    <a:fontScheme name="Blush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sh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sh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sh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sh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C:\win32app\MSOffice\Templates\Presentation Designs\BLUSH.POT</Template>
  <TotalTime>1648</TotalTime>
  <Words>901</Words>
  <Application>Microsoft Office PowerPoint</Application>
  <PresentationFormat>On-screen Show (4:3)</PresentationFormat>
  <Paragraphs>233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Impact</vt:lpstr>
      <vt:lpstr>Times New Roman</vt:lpstr>
      <vt:lpstr>Blush</vt:lpstr>
      <vt:lpstr>2019 CCSC Annual Banquet</vt:lpstr>
      <vt:lpstr>Reason to Celebrate</vt:lpstr>
      <vt:lpstr> </vt:lpstr>
      <vt:lpstr>Special Duties</vt:lpstr>
      <vt:lpstr>Special Events</vt:lpstr>
      <vt:lpstr>Elections</vt:lpstr>
      <vt:lpstr>Plane Captains</vt:lpstr>
      <vt:lpstr>CCSC Facility Project  List Keith Kilpatrick</vt:lpstr>
      <vt:lpstr>Plans for 2019</vt:lpstr>
      <vt:lpstr> </vt:lpstr>
      <vt:lpstr>PowerPoint Presentation</vt:lpstr>
      <vt:lpstr>ON LINE CONTEST</vt:lpstr>
      <vt:lpstr>CCSC ON LINE CONTEST</vt:lpstr>
      <vt:lpstr> </vt:lpstr>
      <vt:lpstr> </vt:lpstr>
      <vt:lpstr>Club Awards</vt:lpstr>
      <vt:lpstr>Tow Pilots</vt:lpstr>
      <vt:lpstr>Club Awards</vt:lpstr>
      <vt:lpstr>Club Awards</vt:lpstr>
      <vt:lpstr>New Ratings in 2018</vt:lpstr>
      <vt:lpstr>Instructors </vt:lpstr>
      <vt:lpstr>Club Awards</vt:lpstr>
      <vt:lpstr>Club Awards</vt:lpstr>
      <vt:lpstr>Club Awards</vt:lpstr>
      <vt:lpstr>Club Awards</vt:lpstr>
      <vt:lpstr>Crew Chiefs </vt:lpstr>
      <vt:lpstr>Club Awards</vt:lpstr>
      <vt:lpstr>Club Awards – Crew of the Year 2018 </vt:lpstr>
      <vt:lpstr>Previous Trustee Awards</vt:lpstr>
      <vt:lpstr>Previous Trustee Awards</vt:lpstr>
      <vt:lpstr>Previous Trustee Awards</vt:lpstr>
      <vt:lpstr>Previous Trustee Awards</vt:lpstr>
      <vt:lpstr>Trustee Award </vt:lpstr>
      <vt:lpstr>Lets Go Fly</vt:lpstr>
    </vt:vector>
  </TitlesOfParts>
  <Company>Fluor Daniel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2000 SSD Annual Stockholders Meeting</dc:title>
  <dc:creator>John Lubon</dc:creator>
  <cp:lastModifiedBy>Jim Dudley</cp:lastModifiedBy>
  <cp:revision>66</cp:revision>
  <cp:lastPrinted>2001-04-06T18:15:56Z</cp:lastPrinted>
  <dcterms:created xsi:type="dcterms:W3CDTF">2017-05-25T14:20:04Z</dcterms:created>
  <dcterms:modified xsi:type="dcterms:W3CDTF">2019-02-25T14:39:46Z</dcterms:modified>
</cp:coreProperties>
</file>